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3" r:id="rId1"/>
  </p:sldMasterIdLst>
  <p:sldIdLst>
    <p:sldId id="284" r:id="rId2"/>
    <p:sldId id="281" r:id="rId3"/>
    <p:sldId id="285" r:id="rId4"/>
    <p:sldId id="283" r:id="rId5"/>
    <p:sldId id="314" r:id="rId6"/>
    <p:sldId id="286" r:id="rId7"/>
    <p:sldId id="287" r:id="rId8"/>
    <p:sldId id="288" r:id="rId9"/>
    <p:sldId id="289" r:id="rId10"/>
    <p:sldId id="290" r:id="rId11"/>
    <p:sldId id="295" r:id="rId12"/>
    <p:sldId id="293" r:id="rId13"/>
    <p:sldId id="291" r:id="rId14"/>
    <p:sldId id="297" r:id="rId15"/>
    <p:sldId id="292" r:id="rId16"/>
    <p:sldId id="294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282" r:id="rId26"/>
    <p:sldId id="308" r:id="rId27"/>
    <p:sldId id="309" r:id="rId28"/>
    <p:sldId id="310" r:id="rId29"/>
    <p:sldId id="311" r:id="rId30"/>
    <p:sldId id="312" r:id="rId31"/>
    <p:sldId id="313" r:id="rId32"/>
    <p:sldId id="315" r:id="rId3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8F91E97E-0EAB-4B3C-84BF-DA7F87083CFF}">
          <p14:sldIdLst>
            <p14:sldId id="284"/>
            <p14:sldId id="281"/>
            <p14:sldId id="285"/>
            <p14:sldId id="283"/>
            <p14:sldId id="314"/>
            <p14:sldId id="286"/>
            <p14:sldId id="287"/>
            <p14:sldId id="288"/>
            <p14:sldId id="289"/>
            <p14:sldId id="290"/>
            <p14:sldId id="295"/>
            <p14:sldId id="293"/>
            <p14:sldId id="291"/>
            <p14:sldId id="297"/>
            <p14:sldId id="292"/>
            <p14:sldId id="294"/>
            <p14:sldId id="300"/>
            <p14:sldId id="301"/>
            <p14:sldId id="302"/>
            <p14:sldId id="303"/>
            <p14:sldId id="304"/>
            <p14:sldId id="305"/>
            <p14:sldId id="306"/>
            <p14:sldId id="307"/>
            <p14:sldId id="282"/>
            <p14:sldId id="308"/>
            <p14:sldId id="309"/>
            <p14:sldId id="310"/>
            <p14:sldId id="311"/>
            <p14:sldId id="312"/>
            <p14:sldId id="313"/>
            <p14:sldId id="315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4" autoAdjust="0"/>
    <p:restoredTop sz="94660"/>
  </p:normalViewPr>
  <p:slideViewPr>
    <p:cSldViewPr snapToGrid="0">
      <p:cViewPr varScale="1">
        <p:scale>
          <a:sx n="89" d="100"/>
          <a:sy n="89" d="100"/>
        </p:scale>
        <p:origin x="1188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294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4AAD347D-5ACD-4C99-B74B-A9C85AD731AF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blipFill dpi="0" rotWithShape="1">
            <a:blip r:embed="rId2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1237156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078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607135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8/15/2019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602507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50009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2" name="Straight Connector 11"/>
          <p:cNvCxnSpPr/>
          <p:nvPr/>
        </p:nvCxnSpPr>
        <p:spPr>
          <a:xfrm flipV="1">
            <a:off x="8386842" y="5264106"/>
            <a:ext cx="0" cy="914400"/>
          </a:xfrm>
          <a:prstGeom prst="line">
            <a:avLst/>
          </a:prstGeom>
          <a:ln w="1905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0" y="-1"/>
            <a:ext cx="12192000" cy="4572000"/>
          </a:xfrm>
          <a:prstGeom prst="rect">
            <a:avLst/>
          </a:prstGeom>
          <a:blipFill dpi="0" rotWithShape="1">
            <a:blip r:embed="rId2">
              <a:duotone>
                <a:schemeClr val="accent3">
                  <a:shade val="45000"/>
                  <a:satMod val="135000"/>
                </a:schemeClr>
                <a:prstClr val="white"/>
              </a:duotone>
            </a:blip>
            <a:srcRect/>
            <a:tile tx="-133350" ty="-6350" sx="50000" sy="50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9621837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6508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8574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81466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439207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250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7911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509A250-FF31-4206-8172-F9D3106AACB1}" type="datetimeFigureOut">
              <a:rPr lang="en-US" smtClean="0"/>
              <a:pPr/>
              <a:t>8/15/2019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D57F1E4F-1CFF-5643-939E-02111984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958013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  <p:sldLayoutId id="2147483695" r:id="rId12"/>
  </p:sldLayoutIdLst>
  <p:hf sldNum="0" hdr="0" ft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heinterngroup.com/our-blog/10-components-of-an-ideal-workspace/" TargetMode="External"/><Relationship Id="rId2" Type="http://schemas.openxmlformats.org/officeDocument/2006/relationships/hyperlink" Target="https://www.thoughtco.com/create-a-study-space-1857109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forbes.com/sites/hennainam/2013/12/20/time-management-101-stop-managing-time/#67c16dd324f9" TargetMode="External"/><Relationship Id="rId5" Type="http://schemas.openxmlformats.org/officeDocument/2006/relationships/hyperlink" Target="https://www.youtube.com/watch?v=tZw8tnz-uv8" TargetMode="External"/><Relationship Id="rId4" Type="http://schemas.openxmlformats.org/officeDocument/2006/relationships/hyperlink" Target="https://www.bing.com/videos/search?q=ideal+student+home+workspace&amp;&amp;view=detail&amp;mid=DA3F9C704E5177088ED1DA3F9C704E5177088ED1&amp;&amp;FORM=VRDGAR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3XxbIVsCVmM" TargetMode="External"/><Relationship Id="rId2" Type="http://schemas.openxmlformats.org/officeDocument/2006/relationships/hyperlink" Target="https://www.youtube.com/watch?v=9jjHKn4dyJs&amp;feature=youtu.be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fZfGodI5_Fc" TargetMode="Externa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hyperlink" Target="http://www.gcsnc.com/Grimsley_High" TargetMode="External"/><Relationship Id="rId1" Type="http://schemas.openxmlformats.org/officeDocument/2006/relationships/slideLayout" Target="../slideLayouts/slideLayout5.xml"/><Relationship Id="rId4" Type="http://schemas.openxmlformats.org/officeDocument/2006/relationships/hyperlink" Target="https://www.perfectionlearning.com/social-studies/advanced-placement/world-history-ap-exam.html" TargetMode="Externa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Brush Script MT" panose="03060802040406070304" pitchFamily="66" charset="0"/>
              </a:rPr>
              <a:t>Welcome Back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 World History</a:t>
            </a:r>
          </a:p>
          <a:p>
            <a:r>
              <a:rPr lang="en-US" dirty="0"/>
              <a:t>Orientation </a:t>
            </a:r>
          </a:p>
        </p:txBody>
      </p:sp>
    </p:spTree>
    <p:extLst>
      <p:ext uri="{BB962C8B-B14F-4D97-AF65-F5344CB8AC3E}">
        <p14:creationId xmlns:p14="http://schemas.microsoft.com/office/powerpoint/2010/main" val="13506688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9105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52450" y="800100"/>
            <a:ext cx="11449050" cy="5509260"/>
          </a:xfrm>
        </p:spPr>
        <p:txBody>
          <a:bodyPr>
            <a:normAutofit/>
          </a:bodyPr>
          <a:lstStyle/>
          <a:p>
            <a:r>
              <a:rPr lang="en-US" sz="6600" dirty="0"/>
              <a:t>Typical nightly AMOUNT of time spent studying</a:t>
            </a:r>
          </a:p>
          <a:p>
            <a:endParaRPr lang="en-US" sz="6600" dirty="0"/>
          </a:p>
          <a:p>
            <a:r>
              <a:rPr lang="en-US" sz="6600" dirty="0"/>
              <a:t>Things that get in the way</a:t>
            </a:r>
          </a:p>
        </p:txBody>
      </p:sp>
    </p:spTree>
    <p:extLst>
      <p:ext uri="{BB962C8B-B14F-4D97-AF65-F5344CB8AC3E}">
        <p14:creationId xmlns:p14="http://schemas.microsoft.com/office/powerpoint/2010/main" val="35579090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1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1024128" y="0"/>
            <a:ext cx="9720072" cy="104740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024128" y="319228"/>
            <a:ext cx="4754880" cy="822960"/>
          </a:xfrm>
        </p:spPr>
        <p:txBody>
          <a:bodyPr/>
          <a:lstStyle/>
          <a:p>
            <a:pPr algn="ctr"/>
            <a:r>
              <a:rPr lang="en-US" dirty="0"/>
              <a:t>Ideal Work Space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166255" y="1546167"/>
            <a:ext cx="5612753" cy="4763193"/>
          </a:xfrm>
        </p:spPr>
        <p:txBody>
          <a:bodyPr>
            <a:normAutofit lnSpcReduction="10000"/>
          </a:bodyPr>
          <a:lstStyle/>
          <a:p>
            <a:r>
              <a:rPr lang="en-US" dirty="0"/>
              <a:t>* You need a place where you can do your best school work. It is not always quiet, but is always </a:t>
            </a:r>
            <a:r>
              <a:rPr lang="en-US" i="1" dirty="0"/>
              <a:t>dependable</a:t>
            </a:r>
            <a:r>
              <a:rPr lang="en-US" dirty="0"/>
              <a:t>. </a:t>
            </a:r>
          </a:p>
          <a:p>
            <a:r>
              <a:rPr lang="en-US" dirty="0"/>
              <a:t>* Eliminate distractions. Put away the phone for say, 30 minutes, then come back to it if needed. </a:t>
            </a:r>
          </a:p>
          <a:p>
            <a:r>
              <a:rPr lang="en-US" dirty="0"/>
              <a:t>* Have all necessary materials. Your workspace is organized will all the tools you need.</a:t>
            </a:r>
          </a:p>
          <a:p>
            <a:r>
              <a:rPr lang="en-US" dirty="0"/>
              <a:t>Check these out tonight:</a:t>
            </a:r>
          </a:p>
          <a:p>
            <a:r>
              <a:rPr lang="en-US" sz="1300" dirty="0">
                <a:hlinkClick r:id="rId2"/>
              </a:rPr>
              <a:t>https://www.thoughtco.com/create-a-study-space-1857109</a:t>
            </a:r>
            <a:r>
              <a:rPr lang="en-US" sz="1300" dirty="0"/>
              <a:t>  (short &amp; quick) </a:t>
            </a:r>
          </a:p>
          <a:p>
            <a:r>
              <a:rPr lang="en-US" sz="1300" dirty="0">
                <a:hlinkClick r:id="rId3"/>
              </a:rPr>
              <a:t>https://www.theinterngroup.com/our-blog/10-components-of-an-ideal-workspace/</a:t>
            </a:r>
            <a:r>
              <a:rPr lang="en-US" sz="1300" dirty="0"/>
              <a:t>  (QUIET space preferences)</a:t>
            </a:r>
          </a:p>
          <a:p>
            <a:r>
              <a:rPr lang="en-US" sz="1300" dirty="0"/>
              <a:t> </a:t>
            </a:r>
            <a:r>
              <a:rPr lang="en-US" sz="1300" dirty="0">
                <a:hlinkClick r:id="rId4"/>
              </a:rPr>
              <a:t>https://www.bing.com/videos/search?q=ideal+student+home+workspace&amp;&amp;view=detail&amp;mid=DA3F9C704E5177088ED1DA3F9C704E5177088ED1&amp;&amp;FORM=VRDGAR</a:t>
            </a:r>
            <a:r>
              <a:rPr lang="en-US" sz="1300" dirty="0"/>
              <a:t> 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>
          <a:xfrm>
            <a:off x="6556153" y="319228"/>
            <a:ext cx="4754880" cy="520357"/>
          </a:xfrm>
        </p:spPr>
        <p:txBody>
          <a:bodyPr/>
          <a:lstStyle/>
          <a:p>
            <a:pPr algn="ctr"/>
            <a:r>
              <a:rPr lang="en-US" dirty="0"/>
              <a:t>Time Management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>
          <a:xfrm>
            <a:off x="7290261" y="1080654"/>
            <a:ext cx="4746568" cy="5228706"/>
          </a:xfrm>
        </p:spPr>
        <p:txBody>
          <a:bodyPr>
            <a:normAutofit lnSpcReduction="10000"/>
          </a:bodyPr>
          <a:lstStyle/>
          <a:p>
            <a:r>
              <a:rPr lang="en-US" dirty="0"/>
              <a:t>* First step is to create a list of all the demands on your time</a:t>
            </a:r>
          </a:p>
          <a:p>
            <a:r>
              <a:rPr lang="en-US" dirty="0"/>
              <a:t>-- Then prioritize them</a:t>
            </a:r>
          </a:p>
          <a:p>
            <a:r>
              <a:rPr lang="en-US" dirty="0"/>
              <a:t>This will give you a much better feel for what needs to be done and the time it will take</a:t>
            </a:r>
          </a:p>
          <a:p>
            <a:endParaRPr lang="en-US" dirty="0"/>
          </a:p>
          <a:p>
            <a:r>
              <a:rPr lang="en-US" dirty="0"/>
              <a:t>* There is power in completing something and checking it off!</a:t>
            </a:r>
          </a:p>
          <a:p>
            <a:r>
              <a:rPr lang="en-US" dirty="0"/>
              <a:t>Check these out tonight:</a:t>
            </a:r>
          </a:p>
          <a:p>
            <a:r>
              <a:rPr lang="en-US" sz="1800" dirty="0">
                <a:hlinkClick r:id="rId5"/>
              </a:rPr>
              <a:t>https://www.youtube.com/watch?v=tZw8tnz-uv8</a:t>
            </a:r>
            <a:r>
              <a:rPr lang="en-US" sz="1800" dirty="0"/>
              <a:t>  </a:t>
            </a:r>
          </a:p>
          <a:p>
            <a:r>
              <a:rPr lang="en-US" sz="1700" dirty="0">
                <a:hlinkClick r:id="rId6"/>
              </a:rPr>
              <a:t>https://www.forbes.com/sites/hennainam/2013/12/20/time-management-101-stop-managing-time/#67c16dd324f9</a:t>
            </a:r>
            <a:r>
              <a:rPr lang="en-US" sz="1700" dirty="0"/>
              <a:t> (article)</a:t>
            </a:r>
          </a:p>
        </p:txBody>
      </p:sp>
    </p:spTree>
    <p:extLst>
      <p:ext uri="{BB962C8B-B14F-4D97-AF65-F5344CB8AC3E}">
        <p14:creationId xmlns:p14="http://schemas.microsoft.com/office/powerpoint/2010/main" val="2349918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https://www.youtube.com/watch?v=9jjHKn4dyJs&amp;feature=youtu.be</a:t>
            </a:r>
            <a:r>
              <a:rPr lang="en-US" dirty="0"/>
              <a:t>     (WHAP way)</a:t>
            </a:r>
          </a:p>
          <a:p>
            <a:endParaRPr lang="en-US" dirty="0"/>
          </a:p>
          <a:p>
            <a:r>
              <a:rPr lang="en-US" dirty="0">
                <a:hlinkClick r:id="rId3"/>
              </a:rPr>
              <a:t>https://www.youtube.com/watch?v=3XxbIVsCVmM</a:t>
            </a:r>
            <a:r>
              <a:rPr lang="en-US" dirty="0"/>
              <a:t>    		 </a:t>
            </a:r>
            <a:r>
              <a:rPr lang="en-US" sz="1400" dirty="0"/>
              <a:t>(history of world in 2 minutes)</a:t>
            </a:r>
          </a:p>
          <a:p>
            <a:endParaRPr lang="en-US" sz="1400" dirty="0"/>
          </a:p>
          <a:p>
            <a:r>
              <a:rPr lang="en-US" sz="2400" dirty="0">
                <a:hlinkClick r:id="rId4"/>
              </a:rPr>
              <a:t>https://www.youtube.com/watch?v=fZfGodI5_Fc</a:t>
            </a:r>
            <a:r>
              <a:rPr lang="en-US" sz="2400" dirty="0"/>
              <a:t>              </a:t>
            </a:r>
            <a:r>
              <a:rPr lang="en-US" sz="1400" dirty="0"/>
              <a:t>(history of world in 2:45—lighter)</a:t>
            </a:r>
          </a:p>
        </p:txBody>
      </p:sp>
    </p:spTree>
    <p:extLst>
      <p:ext uri="{BB962C8B-B14F-4D97-AF65-F5344CB8AC3E}">
        <p14:creationId xmlns:p14="http://schemas.microsoft.com/office/powerpoint/2010/main" val="188654745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Summer assessments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61685" y="2286000"/>
            <a:ext cx="6044767" cy="4022725"/>
          </a:xfrm>
        </p:spPr>
      </p:pic>
    </p:spTree>
    <p:extLst>
      <p:ext uri="{BB962C8B-B14F-4D97-AF65-F5344CB8AC3E}">
        <p14:creationId xmlns:p14="http://schemas.microsoft.com/office/powerpoint/2010/main" val="21067833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8 Geographical Regions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7" y="1837114"/>
            <a:ext cx="10715105" cy="4471612"/>
          </a:xfrm>
        </p:spPr>
      </p:pic>
      <p:sp>
        <p:nvSpPr>
          <p:cNvPr id="5" name="Oval 4"/>
          <p:cNvSpPr/>
          <p:nvPr/>
        </p:nvSpPr>
        <p:spPr>
          <a:xfrm>
            <a:off x="7888778" y="831273"/>
            <a:ext cx="1961804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Where is Europe?</a:t>
            </a:r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7040880" y="1654233"/>
            <a:ext cx="1388225" cy="1961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" name="Wave 2">
            <a:extLst>
              <a:ext uri="{FF2B5EF4-FFF2-40B4-BE49-F238E27FC236}">
                <a16:creationId xmlns:a16="http://schemas.microsoft.com/office/drawing/2014/main" id="{2A7B87EC-14AB-42A4-ABB9-F0226BD3C7DB}"/>
              </a:ext>
            </a:extLst>
          </p:cNvPr>
          <p:cNvSpPr/>
          <p:nvPr/>
        </p:nvSpPr>
        <p:spPr>
          <a:xfrm>
            <a:off x="494270" y="2018270"/>
            <a:ext cx="2776152" cy="2660822"/>
          </a:xfrm>
          <a:prstGeom prst="wave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b="1" u="sng" dirty="0">
                <a:solidFill>
                  <a:schemeClr val="bg2">
                    <a:lumMod val="10000"/>
                  </a:schemeClr>
                </a:solidFill>
              </a:rPr>
              <a:t>Page 1</a:t>
            </a:r>
          </a:p>
          <a:p>
            <a:pPr algn="ctr"/>
            <a:r>
              <a:rPr lang="en-US" dirty="0">
                <a:solidFill>
                  <a:schemeClr val="bg2">
                    <a:lumMod val="10000"/>
                  </a:schemeClr>
                </a:solidFill>
              </a:rPr>
              <a:t>Find someone who does not have a name for a region. Write their name down on that line. </a:t>
            </a:r>
          </a:p>
        </p:txBody>
      </p:sp>
    </p:spTree>
    <p:extLst>
      <p:ext uri="{BB962C8B-B14F-4D97-AF65-F5344CB8AC3E}">
        <p14:creationId xmlns:p14="http://schemas.microsoft.com/office/powerpoint/2010/main" val="227354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3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Orientation        Day 2</a:t>
            </a:r>
          </a:p>
        </p:txBody>
      </p:sp>
      <p:pic>
        <p:nvPicPr>
          <p:cNvPr id="11" name="Picture Placeholder 10"/>
          <p:cNvPicPr>
            <a:picLocks noGrp="1" noChangeAspect="1"/>
          </p:cNvPicPr>
          <p:nvPr>
            <p:ph type="pic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935" b="21935"/>
          <a:stretch>
            <a:fillRect/>
          </a:stretch>
        </p:blipFill>
        <p:spPr/>
      </p:pic>
      <p:sp>
        <p:nvSpPr>
          <p:cNvPr id="10" name="Text Placeholder 9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0942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Reflect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* REMIND.com</a:t>
            </a:r>
          </a:p>
          <a:p>
            <a:r>
              <a:rPr lang="en-US" dirty="0"/>
              <a:t>* Website</a:t>
            </a:r>
          </a:p>
          <a:p>
            <a:r>
              <a:rPr lang="en-US" dirty="0"/>
              <a:t>* TEXTBOOK orders—done yet?</a:t>
            </a:r>
          </a:p>
          <a:p>
            <a:r>
              <a:rPr lang="en-US" dirty="0"/>
              <a:t>* Expectations</a:t>
            </a:r>
          </a:p>
          <a:p>
            <a:r>
              <a:rPr lang="en-US" dirty="0"/>
              <a:t>-behavior/cell phones in class</a:t>
            </a:r>
          </a:p>
          <a:p>
            <a:r>
              <a:rPr lang="en-US" dirty="0"/>
              <a:t>-Mind set: Growth, Perseverance, Mindfulness &amp; the Moment</a:t>
            </a:r>
          </a:p>
          <a:p>
            <a:r>
              <a:rPr lang="en-US" dirty="0"/>
              <a:t>-Your academic structure: got your Ideal Work space? Manage your time, reduce your stress</a:t>
            </a:r>
          </a:p>
          <a:p>
            <a:r>
              <a:rPr lang="en-US" dirty="0"/>
              <a:t>Summer assessments—lets finish up now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69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1000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THEMES, PERIODS, AND SKILLS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six themes, Nine units, and Six historical skills needed to pass the AP Exam</a:t>
            </a:r>
          </a:p>
        </p:txBody>
      </p:sp>
    </p:spTree>
    <p:extLst>
      <p:ext uri="{BB962C8B-B14F-4D97-AF65-F5344CB8AC3E}">
        <p14:creationId xmlns:p14="http://schemas.microsoft.com/office/powerpoint/2010/main" val="27697222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HISTORICAL THEMES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Humans and the Environment </a:t>
            </a:r>
            <a:r>
              <a:rPr lang="en-US" sz="2800" b="1" dirty="0"/>
              <a:t>(ENV)</a:t>
            </a:r>
          </a:p>
          <a:p>
            <a:r>
              <a:rPr lang="en-US" sz="2800" dirty="0"/>
              <a:t>Cultural Developments &amp; Interactions </a:t>
            </a:r>
            <a:r>
              <a:rPr lang="en-US" sz="2800" b="1" dirty="0"/>
              <a:t>(CDI)</a:t>
            </a:r>
          </a:p>
          <a:p>
            <a:r>
              <a:rPr lang="en-US" sz="2800" dirty="0"/>
              <a:t>Governance (</a:t>
            </a:r>
            <a:r>
              <a:rPr lang="en-US" sz="2800" b="1" dirty="0"/>
              <a:t>GOV)</a:t>
            </a:r>
          </a:p>
          <a:p>
            <a:r>
              <a:rPr lang="en-US" sz="2800" dirty="0"/>
              <a:t>Economic Systems </a:t>
            </a:r>
            <a:r>
              <a:rPr lang="en-US" sz="2800" b="1" dirty="0"/>
              <a:t>(ECON)</a:t>
            </a:r>
          </a:p>
          <a:p>
            <a:r>
              <a:rPr lang="en-US" sz="2800" dirty="0"/>
              <a:t>Social Interactions &amp; Organizations </a:t>
            </a:r>
            <a:r>
              <a:rPr lang="en-US" sz="2800" b="1" dirty="0"/>
              <a:t>(SOC)</a:t>
            </a:r>
          </a:p>
          <a:p>
            <a:r>
              <a:rPr lang="en-US" sz="2800" b="1" dirty="0"/>
              <a:t>Technology and Innovation (TEC)</a:t>
            </a:r>
          </a:p>
        </p:txBody>
      </p:sp>
    </p:spTree>
    <p:extLst>
      <p:ext uri="{BB962C8B-B14F-4D97-AF65-F5344CB8AC3E}">
        <p14:creationId xmlns:p14="http://schemas.microsoft.com/office/powerpoint/2010/main" val="8718043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HUMANS AND THE ENVIRONMENT (ENV)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Fundamental theme in World History</a:t>
            </a:r>
          </a:p>
          <a:p>
            <a:r>
              <a:rPr lang="en-US" dirty="0"/>
              <a:t>The environment not only shaped human societies, human societies also affected the environment</a:t>
            </a:r>
          </a:p>
          <a:p>
            <a:r>
              <a:rPr lang="en-US" dirty="0"/>
              <a:t>Before human migration led to the peopling of the earth, they interacted as hunters, foragers, fishermen, and later farmers or pastorals</a:t>
            </a:r>
          </a:p>
          <a:p>
            <a:r>
              <a:rPr lang="en-US" dirty="0"/>
              <a:t>Environmental factors such as rainfall patterns, climate, and available flora and fauna have also impacted life in different regions</a:t>
            </a:r>
          </a:p>
          <a:p>
            <a:r>
              <a:rPr lang="en-US" dirty="0"/>
              <a:t>Human impact only intensified as populations grew and people began migrating</a:t>
            </a:r>
          </a:p>
        </p:txBody>
      </p:sp>
    </p:spTree>
    <p:extLst>
      <p:ext uri="{BB962C8B-B14F-4D97-AF65-F5344CB8AC3E}">
        <p14:creationId xmlns:p14="http://schemas.microsoft.com/office/powerpoint/2010/main" val="7210371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7"/>
            <a:ext cx="9404723" cy="2852457"/>
          </a:xfrm>
        </p:spPr>
        <p:txBody>
          <a:bodyPr/>
          <a:lstStyle/>
          <a:p>
            <a:r>
              <a:rPr lang="en-US" dirty="0"/>
              <a:t>Orientation</a:t>
            </a:r>
            <a:br>
              <a:rPr lang="en-US" dirty="0"/>
            </a:br>
            <a:br>
              <a:rPr lang="en-US" dirty="0"/>
            </a:br>
            <a:r>
              <a:rPr lang="en-US" sz="2400" dirty="0"/>
              <a:t>Day 1: class foundation</a:t>
            </a:r>
            <a:br>
              <a:rPr lang="en-US" sz="2400" dirty="0"/>
            </a:br>
            <a:br>
              <a:rPr lang="en-US" sz="2400" dirty="0"/>
            </a:br>
            <a:r>
              <a:rPr lang="en-US" sz="2400" dirty="0"/>
              <a:t>Day 2: course foundation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359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CULTURAL DEVELOPMENTS AND INTERACTIONS  (CDI)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Explore the origins, uses, dissemination, and adaptation of ideas, beliefs, and knowledge within societies.</a:t>
            </a:r>
          </a:p>
          <a:p>
            <a:r>
              <a:rPr lang="en-US" dirty="0"/>
              <a:t>Studying dominant belief system(s) or religions, philosophical interests and technical and artistic approaches to see how major groups view each other</a:t>
            </a:r>
          </a:p>
          <a:p>
            <a:r>
              <a:rPr lang="en-US" dirty="0"/>
              <a:t>Comparing social cultures to reveal what is both unique to a culture and what is shares with other cultures</a:t>
            </a:r>
          </a:p>
          <a:p>
            <a:r>
              <a:rPr lang="en-US" dirty="0"/>
              <a:t>Analyze and trace particular cultural trends or ideas across human societies</a:t>
            </a:r>
          </a:p>
        </p:txBody>
      </p:sp>
    </p:spTree>
    <p:extLst>
      <p:ext uri="{BB962C8B-B14F-4D97-AF65-F5344CB8AC3E}">
        <p14:creationId xmlns:p14="http://schemas.microsoft.com/office/powerpoint/2010/main" val="3718006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			GOVERNANCE (GOV)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Understanding the processes by which hierarchical systems of rule have been constructed and maintained and the conflicts brought about by them</a:t>
            </a:r>
          </a:p>
          <a:p>
            <a:r>
              <a:rPr lang="en-US" dirty="0"/>
              <a:t>Organizational and cultural foundations of long-term stability and the internal and external causes of conflict</a:t>
            </a:r>
          </a:p>
          <a:p>
            <a:r>
              <a:rPr lang="en-US" dirty="0"/>
              <a:t>Discuss various forms of state development and expansion through various production strategies and cultural and ideological foundation.</a:t>
            </a:r>
          </a:p>
          <a:p>
            <a:r>
              <a:rPr lang="en-US" dirty="0"/>
              <a:t>Discuss different types of states, while also exploring interstate relations, warfare, diplomacy, and the formation of international organizations</a:t>
            </a:r>
          </a:p>
        </p:txBody>
      </p:sp>
    </p:spTree>
    <p:extLst>
      <p:ext uri="{BB962C8B-B14F-4D97-AF65-F5344CB8AC3E}">
        <p14:creationId xmlns:p14="http://schemas.microsoft.com/office/powerpoint/2010/main" val="2282744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710818"/>
          </a:xfrm>
        </p:spPr>
        <p:txBody>
          <a:bodyPr/>
          <a:lstStyle/>
          <a:p>
            <a:r>
              <a:rPr lang="en-US" sz="3400" dirty="0"/>
              <a:t>		</a:t>
            </a:r>
            <a:br>
              <a:rPr lang="en-US" sz="3400" dirty="0"/>
            </a:br>
            <a:r>
              <a:rPr lang="en-US" sz="3400" dirty="0"/>
              <a:t>			ECONOMIC SYSTEMS (ECN)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3405" y="2346833"/>
            <a:ext cx="8946541" cy="4195481"/>
          </a:xfrm>
        </p:spPr>
        <p:txBody>
          <a:bodyPr/>
          <a:lstStyle/>
          <a:p>
            <a:r>
              <a:rPr lang="en-US" dirty="0"/>
              <a:t>Survey the divers patterns and systems that human societies have developed as they exploit their environments to produce, distribute, and consume desired goods and services across time and space. </a:t>
            </a:r>
          </a:p>
          <a:p>
            <a:r>
              <a:rPr lang="en-US" dirty="0"/>
              <a:t>Discuss patterns of trade and commerce between various societies</a:t>
            </a:r>
          </a:p>
          <a:p>
            <a:r>
              <a:rPr lang="en-US" dirty="0"/>
              <a:t>Influence of cultural and technological diffusion, migration, state formation, social classes, and human interaction with the environment</a:t>
            </a:r>
          </a:p>
          <a:p>
            <a:r>
              <a:rPr lang="en-US" dirty="0"/>
              <a:t>Discuss the development of various labor systems and economic systems</a:t>
            </a:r>
          </a:p>
        </p:txBody>
      </p:sp>
    </p:spTree>
    <p:extLst>
      <p:ext uri="{BB962C8B-B14F-4D97-AF65-F5344CB8AC3E}">
        <p14:creationId xmlns:p14="http://schemas.microsoft.com/office/powerpoint/2010/main" val="2064678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3600" dirty="0"/>
              <a:t>SOCIAL INTERACTIONS AND ORGANIZATION (SIO)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Focuses on relations among human beings. </a:t>
            </a:r>
          </a:p>
          <a:p>
            <a:r>
              <a:rPr lang="en-US" dirty="0"/>
              <a:t>Discuss how human societies develop ways of grouping members</a:t>
            </a:r>
          </a:p>
          <a:p>
            <a:r>
              <a:rPr lang="en-US" dirty="0"/>
              <a:t>Analyze the processes of how social categories, roles, and practices were created</a:t>
            </a:r>
          </a:p>
          <a:p>
            <a:r>
              <a:rPr lang="en-US" dirty="0"/>
              <a:t>Discuss connections between changes in social structures and other historical shifts</a:t>
            </a:r>
          </a:p>
        </p:txBody>
      </p:sp>
    </p:spTree>
    <p:extLst>
      <p:ext uri="{BB962C8B-B14F-4D97-AF65-F5344CB8AC3E}">
        <p14:creationId xmlns:p14="http://schemas.microsoft.com/office/powerpoint/2010/main" val="5988231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TECHNOLOGY AND INNOVATION (TEC)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Human adaptation of nature has provided tools giving us a huge advantage</a:t>
            </a:r>
          </a:p>
          <a:p>
            <a:r>
              <a:rPr lang="en-US" dirty="0"/>
              <a:t>Innovation of ideas continues to compound, from simple to complex, and increasing speed</a:t>
            </a:r>
          </a:p>
          <a:p>
            <a:r>
              <a:rPr lang="en-US" dirty="0"/>
              <a:t>TEC results in increased efficiency, comfort, and security</a:t>
            </a:r>
          </a:p>
          <a:p>
            <a:r>
              <a:rPr lang="en-US" dirty="0"/>
              <a:t>TEC advances have shaped human development &amp; interactions with both intended and unintended consequences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Get to know the 6 Themes of WHAP</a:t>
            </a:r>
            <a:br>
              <a:rPr lang="en-US" dirty="0"/>
            </a:br>
            <a:r>
              <a:rPr lang="en-US" b="1" dirty="0"/>
              <a:t>Group Assignment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lvl="0">
              <a:buNone/>
            </a:pPr>
            <a:r>
              <a:rPr lang="en-US" dirty="0"/>
              <a:t>1. I will assign each group one of the 6 themes.</a:t>
            </a:r>
            <a:endParaRPr lang="en-US" sz="1800" dirty="0"/>
          </a:p>
          <a:p>
            <a:pPr lvl="1"/>
            <a:r>
              <a:rPr lang="en-US" dirty="0"/>
              <a:t>The person with the black marker will write the theme at the top of the paper.</a:t>
            </a:r>
            <a:endParaRPr lang="en-US" sz="1600" dirty="0"/>
          </a:p>
          <a:p>
            <a:pPr lvl="1"/>
            <a:r>
              <a:rPr lang="en-US" dirty="0"/>
              <a:t>Other members choose different colored markers and write your name (small) at the bottom of the page.</a:t>
            </a:r>
            <a:endParaRPr lang="en-US" sz="1600" dirty="0"/>
          </a:p>
          <a:p>
            <a:pPr lvl="1"/>
            <a:r>
              <a:rPr lang="en-US" dirty="0"/>
              <a:t>Introduce yourself to the group as you complete #1.</a:t>
            </a:r>
            <a:endParaRPr lang="en-US" sz="1600" dirty="0"/>
          </a:p>
          <a:p>
            <a:pPr>
              <a:buNone/>
            </a:pPr>
            <a:endParaRPr lang="en-US" sz="1800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lvl="0"/>
            <a:r>
              <a:rPr lang="en-US" dirty="0"/>
              <a:t>2. First, talk about the theme and what it means. Talk about examples of it in real life (now or in the past). Examples can be global or local (community, school, home).</a:t>
            </a:r>
          </a:p>
          <a:p>
            <a:pPr>
              <a:buNone/>
            </a:pPr>
            <a:endParaRPr lang="en-US" dirty="0"/>
          </a:p>
          <a:p>
            <a:pPr lvl="0"/>
            <a:r>
              <a:rPr lang="en-US" dirty="0"/>
              <a:t>NO</a:t>
            </a:r>
            <a:r>
              <a:rPr lang="en-US" b="1" dirty="0"/>
              <a:t> USING ELECTRONIC DEVICES! </a:t>
            </a:r>
            <a:r>
              <a:rPr lang="en-US" dirty="0"/>
              <a:t>Talk and help each other.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86986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7408" y="1157111"/>
            <a:ext cx="4982244" cy="5099227"/>
          </a:xfrm>
        </p:spPr>
        <p:txBody>
          <a:bodyPr/>
          <a:lstStyle/>
          <a:p>
            <a:pPr lvl="0"/>
            <a:r>
              <a:rPr lang="en-US" dirty="0"/>
              <a:t>3. Once you have decided on examples (one for each member), have the member write it on the paper.</a:t>
            </a:r>
            <a:endParaRPr lang="en-US" sz="1600" dirty="0"/>
          </a:p>
          <a:p>
            <a:pPr lvl="1"/>
            <a:r>
              <a:rPr lang="en-US" dirty="0"/>
              <a:t>Examples must be </a:t>
            </a:r>
            <a:r>
              <a:rPr lang="en-US" b="1" dirty="0"/>
              <a:t>SPECIFIC! </a:t>
            </a:r>
            <a:r>
              <a:rPr lang="en-US" dirty="0"/>
              <a:t>For example,</a:t>
            </a:r>
            <a:endParaRPr lang="en-US" sz="1400" dirty="0"/>
          </a:p>
          <a:p>
            <a:r>
              <a:rPr lang="en-US" i="1" dirty="0"/>
              <a:t>ENV=When the Cuyahoga River caught fire </a:t>
            </a:r>
            <a:r>
              <a:rPr lang="en-US" i="1" dirty="0" err="1"/>
              <a:t>cuz</a:t>
            </a:r>
            <a:r>
              <a:rPr lang="en-US" i="1" dirty="0"/>
              <a:t> of water pollution</a:t>
            </a:r>
            <a:endParaRPr lang="en-US" sz="1600" dirty="0"/>
          </a:p>
          <a:p>
            <a:endParaRPr lang="en-US" i="1" dirty="0"/>
          </a:p>
          <a:p>
            <a:r>
              <a:rPr lang="en-US" i="1" dirty="0"/>
              <a:t>GOV=GHS principal and asst. principals </a:t>
            </a:r>
            <a:endParaRPr lang="en-US" sz="1600" dirty="0"/>
          </a:p>
          <a:p>
            <a:r>
              <a:rPr lang="en-US" dirty="0"/>
              <a:t>Use bulleted phrases or words 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1053630"/>
            <a:ext cx="4396341" cy="5202707"/>
          </a:xfrm>
        </p:spPr>
        <p:txBody>
          <a:bodyPr/>
          <a:lstStyle/>
          <a:p>
            <a:pPr lvl="0"/>
            <a:r>
              <a:rPr lang="en-US" dirty="0"/>
              <a:t>4. Each group will show their examples to the class and explain why they fit the theme. Decide who will talk: everyone does their own? one person explains all? a few speak for the group?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copy them or take </a:t>
            </a:r>
            <a:r>
              <a:rPr lang="en-US" dirty="0" err="1"/>
              <a:t>pics</a:t>
            </a:r>
            <a:r>
              <a:rPr lang="en-US" dirty="0"/>
              <a:t> for your reference later.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385705" y="0"/>
            <a:ext cx="9636908" cy="1270000"/>
          </a:xfrm>
        </p:spPr>
        <p:txBody>
          <a:bodyPr>
            <a:normAutofit fontScale="90000"/>
          </a:bodyPr>
          <a:lstStyle/>
          <a:p>
            <a:r>
              <a:rPr lang="en-US" dirty="0"/>
              <a:t>NINE HISTORICAL UNITS; FOUR CHRONOLOGICAL ERAS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1"/>
          </p:nvPr>
        </p:nvSpPr>
        <p:spPr>
          <a:xfrm>
            <a:off x="1270001" y="1401703"/>
            <a:ext cx="10922000" cy="5155260"/>
          </a:xfrm>
        </p:spPr>
        <p:txBody>
          <a:bodyPr>
            <a:normAutofit fontScale="92500" lnSpcReduction="10000"/>
          </a:bodyPr>
          <a:lstStyle/>
          <a:p>
            <a:pPr marL="457200" indent="-457200">
              <a:buAutoNum type="arabicPeriod"/>
            </a:pPr>
            <a:r>
              <a:rPr lang="en-US" dirty="0"/>
              <a:t>The Global Tapestry: overview of the major cultural traditions </a:t>
            </a:r>
          </a:p>
          <a:p>
            <a:pPr marL="457200" indent="-457200">
              <a:buAutoNum type="arabicPeriod"/>
            </a:pPr>
            <a:r>
              <a:rPr lang="en-US" dirty="0"/>
              <a:t>Networks of Exchange: trade over land and water, &amp; the Mongol Empire, create large cultural connections </a:t>
            </a:r>
          </a:p>
          <a:p>
            <a:pPr marL="457200" indent="-457200">
              <a:buAutoNum type="arabicPeriod"/>
            </a:pPr>
            <a:r>
              <a:rPr lang="en-US" dirty="0"/>
              <a:t>Land-Based Empires: dominant Asian, African, European, and American empires dominate world history </a:t>
            </a:r>
          </a:p>
          <a:p>
            <a:pPr marL="457200" indent="-457200">
              <a:buAutoNum type="arabicPeriod"/>
            </a:pPr>
            <a:r>
              <a:rPr lang="en-US" dirty="0"/>
              <a:t>Transoceanic Connections: new technology leads to global exploration, establishing unprecedented trade and cultural connections </a:t>
            </a:r>
          </a:p>
          <a:p>
            <a:pPr marL="457200" indent="-457200">
              <a:buAutoNum type="arabicPeriod"/>
            </a:pPr>
            <a:r>
              <a:rPr lang="en-US" dirty="0"/>
              <a:t>Revolutions: major political and industrial changes establish the basis for the modern world</a:t>
            </a:r>
          </a:p>
          <a:p>
            <a:pPr marL="457200" indent="-457200">
              <a:buAutoNum type="arabicPeriod"/>
            </a:pPr>
            <a:r>
              <a:rPr lang="en-US" dirty="0"/>
              <a:t>Consequences of Industrialization: economic and political gaps begin and man’s impact on the environment accelerates</a:t>
            </a:r>
          </a:p>
          <a:p>
            <a:pPr marL="457200" indent="-457200">
              <a:buAutoNum type="arabicPeriod"/>
            </a:pPr>
            <a:r>
              <a:rPr lang="en-US" dirty="0"/>
              <a:t>Global Conflict: World War and global depression lead to a shift in power</a:t>
            </a:r>
          </a:p>
          <a:p>
            <a:pPr marL="457200" indent="-457200">
              <a:buAutoNum type="arabicPeriod"/>
            </a:pPr>
            <a:r>
              <a:rPr lang="en-US" dirty="0"/>
              <a:t>Cold War &amp; Decolonization: Ideology defines a Superpower conflict, and scores of new nations are formed as Europe loses its colonies </a:t>
            </a:r>
          </a:p>
          <a:p>
            <a:pPr marL="457200" indent="-457200">
              <a:buAutoNum type="arabicPeriod"/>
            </a:pPr>
            <a:r>
              <a:rPr lang="en-US" dirty="0"/>
              <a:t>Globalization: technology allows for a global diffusion of economics, culture, and disease</a:t>
            </a:r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0" y="1458148"/>
            <a:ext cx="1364073" cy="5399852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/>
              <a:t>ERA 1</a:t>
            </a:r>
          </a:p>
          <a:p>
            <a:pPr>
              <a:buNone/>
            </a:pPr>
            <a:r>
              <a:rPr lang="en-US" dirty="0"/>
              <a:t>1200-1450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ERA 2</a:t>
            </a:r>
          </a:p>
          <a:p>
            <a:pPr>
              <a:buNone/>
            </a:pPr>
            <a:r>
              <a:rPr lang="en-US" dirty="0"/>
              <a:t>1450-1750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ERA 3</a:t>
            </a:r>
          </a:p>
          <a:p>
            <a:pPr>
              <a:buNone/>
            </a:pPr>
            <a:r>
              <a:rPr lang="en-US" dirty="0"/>
              <a:t>1750-1900</a:t>
            </a:r>
          </a:p>
          <a:p>
            <a:pPr>
              <a:buNone/>
            </a:pPr>
            <a:endParaRPr lang="en-US" dirty="0"/>
          </a:p>
          <a:p>
            <a:pPr>
              <a:buNone/>
            </a:pPr>
            <a:r>
              <a:rPr lang="en-US" dirty="0"/>
              <a:t>ERA 4</a:t>
            </a:r>
          </a:p>
          <a:p>
            <a:pPr>
              <a:buNone/>
            </a:pPr>
            <a:r>
              <a:rPr lang="en-US" dirty="0"/>
              <a:t>1900-present</a:t>
            </a:r>
          </a:p>
        </p:txBody>
      </p:sp>
      <p:cxnSp>
        <p:nvCxnSpPr>
          <p:cNvPr id="8" name="Straight Connector 7"/>
          <p:cNvCxnSpPr/>
          <p:nvPr/>
        </p:nvCxnSpPr>
        <p:spPr>
          <a:xfrm>
            <a:off x="0" y="2398889"/>
            <a:ext cx="1260593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V="1">
            <a:off x="0" y="3678296"/>
            <a:ext cx="1260593" cy="1881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0" y="4863630"/>
            <a:ext cx="1326444" cy="9407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17846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SIX HISTORICAL THINKING SKILLS (HTS)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Skill 1: Developments and Processes</a:t>
            </a:r>
          </a:p>
          <a:p>
            <a:r>
              <a:rPr lang="en-US" dirty="0"/>
              <a:t>Skill 2: Sourcing and Situation</a:t>
            </a:r>
          </a:p>
          <a:p>
            <a:r>
              <a:rPr lang="en-US" dirty="0"/>
              <a:t>Skill3: Claims and Evidence in Sources</a:t>
            </a:r>
          </a:p>
          <a:p>
            <a:r>
              <a:rPr lang="en-US" dirty="0"/>
              <a:t>Skill4: Contextualization</a:t>
            </a:r>
          </a:p>
          <a:p>
            <a:r>
              <a:rPr lang="en-US" dirty="0"/>
              <a:t>Skill 5: Making Connections – use historical reasoning processes, such as comparison, causation, continuity and change</a:t>
            </a:r>
          </a:p>
          <a:p>
            <a:r>
              <a:rPr lang="en-US" dirty="0"/>
              <a:t>Skill 6: Argumentation</a:t>
            </a:r>
          </a:p>
        </p:txBody>
      </p:sp>
    </p:spTree>
    <p:extLst>
      <p:ext uri="{BB962C8B-B14F-4D97-AF65-F5344CB8AC3E}">
        <p14:creationId xmlns:p14="http://schemas.microsoft.com/office/powerpoint/2010/main" val="12948173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Skills 2 &amp; 3: ANALYZING EVIDENCE: CONTENT AND SOURCING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Explain the relevance of the author’s point of view, purpose, historical situation, and/or audience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Make and support a claim by showing understanding of a primary source</a:t>
            </a:r>
          </a:p>
          <a:p>
            <a:endParaRPr lang="en-US" dirty="0"/>
          </a:p>
          <a:p>
            <a:r>
              <a:rPr lang="en-US" dirty="0"/>
              <a:t>Compare the arguments or main ideas of two sources</a:t>
            </a:r>
          </a:p>
        </p:txBody>
      </p:sp>
    </p:spTree>
    <p:extLst>
      <p:ext uri="{BB962C8B-B14F-4D97-AF65-F5344CB8AC3E}">
        <p14:creationId xmlns:p14="http://schemas.microsoft.com/office/powerpoint/2010/main" val="20835334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							</a:t>
            </a:r>
            <a:r>
              <a:rPr lang="en-US" sz="1800" dirty="0"/>
              <a:t>day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Seats and names—Personal Introductions</a:t>
            </a:r>
          </a:p>
          <a:p>
            <a:endParaRPr lang="en-US" dirty="0"/>
          </a:p>
          <a:p>
            <a:r>
              <a:rPr lang="en-US" dirty="0"/>
              <a:t>REMIND </a:t>
            </a:r>
          </a:p>
          <a:p>
            <a:endParaRPr lang="en-US" dirty="0"/>
          </a:p>
          <a:p>
            <a:r>
              <a:rPr lang="en-US" dirty="0"/>
              <a:t>Website &amp; Email</a:t>
            </a:r>
          </a:p>
          <a:p>
            <a:endParaRPr lang="en-US" dirty="0"/>
          </a:p>
          <a:p>
            <a:r>
              <a:rPr lang="en-US" dirty="0"/>
              <a:t>Textbook Orders</a:t>
            </a: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Expectations</a:t>
            </a:r>
          </a:p>
          <a:p>
            <a:pPr lvl="1"/>
            <a:r>
              <a:rPr lang="en-US" dirty="0"/>
              <a:t>Behavior</a:t>
            </a:r>
          </a:p>
          <a:p>
            <a:pPr lvl="1"/>
            <a:r>
              <a:rPr lang="en-US" dirty="0"/>
              <a:t>Mind-set</a:t>
            </a:r>
          </a:p>
          <a:p>
            <a:pPr lvl="1"/>
            <a:r>
              <a:rPr lang="en-US" dirty="0"/>
              <a:t>Your academic structure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128016" lvl="1" indent="0">
              <a:buNone/>
            </a:pPr>
            <a:r>
              <a:rPr lang="en-US" sz="2400" dirty="0"/>
              <a:t>Summer Assessments</a:t>
            </a:r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870220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Skill 6: ARGUMENTATION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Make a historically defensible claim in the form of a clear and compelling thesis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Support a historical argument using historical evidence within a specific reasoning process</a:t>
            </a:r>
          </a:p>
          <a:p>
            <a:pPr>
              <a:buNone/>
            </a:pPr>
            <a:endParaRPr lang="en-US" dirty="0"/>
          </a:p>
          <a:p>
            <a:r>
              <a:rPr lang="en-US" dirty="0"/>
              <a:t>Corroborate, qualify, or modify and argument using evidence to make a new argument</a:t>
            </a:r>
          </a:p>
        </p:txBody>
      </p:sp>
    </p:spTree>
    <p:extLst>
      <p:ext uri="{BB962C8B-B14F-4D97-AF65-F5344CB8AC3E}">
        <p14:creationId xmlns:p14="http://schemas.microsoft.com/office/powerpoint/2010/main" val="221927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Reasoning Processes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Comparison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half" idx="15"/>
          </p:nvPr>
        </p:nvSpPr>
        <p:spPr/>
        <p:txBody>
          <a:bodyPr/>
          <a:lstStyle/>
          <a:p>
            <a:r>
              <a:rPr lang="en-US" dirty="0"/>
              <a:t>* Describe similarities and/or differences between different historical developments or processes</a:t>
            </a:r>
          </a:p>
          <a:p>
            <a:endParaRPr lang="en-US" dirty="0"/>
          </a:p>
          <a:p>
            <a:r>
              <a:rPr lang="en-US" dirty="0"/>
              <a:t>* EXPLAIN the </a:t>
            </a:r>
            <a:r>
              <a:rPr lang="en-US" dirty="0" err="1"/>
              <a:t>sims/diffs</a:t>
            </a:r>
            <a:r>
              <a:rPr lang="en-US" dirty="0"/>
              <a:t> and the significance of </a:t>
            </a:r>
            <a:r>
              <a:rPr lang="en-US" dirty="0" err="1"/>
              <a:t>sims/diffs</a:t>
            </a:r>
            <a:r>
              <a:rPr lang="en-US" dirty="0"/>
              <a:t> between historical developments or processes</a:t>
            </a:r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Causation</a:t>
            </a:r>
          </a:p>
        </p:txBody>
      </p:sp>
      <p:sp>
        <p:nvSpPr>
          <p:cNvPr id="9" name="Text Placeholder 8"/>
          <p:cNvSpPr>
            <a:spLocks noGrp="1"/>
          </p:cNvSpPr>
          <p:nvPr>
            <p:ph type="body" sz="half" idx="16"/>
          </p:nvPr>
        </p:nvSpPr>
        <p:spPr/>
        <p:txBody>
          <a:bodyPr/>
          <a:lstStyle/>
          <a:p>
            <a:pPr>
              <a:buFontTx/>
              <a:buChar char="•"/>
            </a:pPr>
            <a:r>
              <a:rPr lang="en-US" dirty="0"/>
              <a:t>Describe causes and/or effects of a specific historical development or process</a:t>
            </a:r>
          </a:p>
          <a:p>
            <a:pPr>
              <a:buFontTx/>
              <a:buChar char="•"/>
            </a:pPr>
            <a:endParaRPr lang="en-US" dirty="0"/>
          </a:p>
          <a:p>
            <a:pPr>
              <a:buFontTx/>
              <a:buChar char="•"/>
            </a:pPr>
            <a:r>
              <a:rPr lang="en-US" dirty="0"/>
              <a:t> EXPLAIN the relationship, or difference, between causes and effects of specific historical developments or processes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/>
              <a:t>Continuity &amp; Change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half" idx="17"/>
          </p:nvPr>
        </p:nvSpPr>
        <p:spPr/>
        <p:txBody>
          <a:bodyPr/>
          <a:lstStyle/>
          <a:p>
            <a:r>
              <a:rPr lang="en-US" dirty="0"/>
              <a:t>Describe patterns of continuity and/or change over time</a:t>
            </a:r>
          </a:p>
          <a:p>
            <a:endParaRPr lang="en-US" dirty="0"/>
          </a:p>
          <a:p>
            <a:r>
              <a:rPr lang="en-US" dirty="0"/>
              <a:t>EXPLAIN patterns, </a:t>
            </a:r>
            <a:r>
              <a:rPr lang="en-US"/>
              <a:t>or significance, </a:t>
            </a:r>
            <a:r>
              <a:rPr lang="en-US" dirty="0"/>
              <a:t>of specific historical developments in relation to a larger pattern of continuity and/</a:t>
            </a:r>
            <a:r>
              <a:rPr lang="en-US"/>
              <a:t>or change </a:t>
            </a:r>
            <a:endParaRPr lang="en-US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 8 Geographical Regions</a:t>
            </a: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3207" y="1837114"/>
            <a:ext cx="10715105" cy="4471612"/>
          </a:xfrm>
        </p:spPr>
      </p:pic>
      <p:sp>
        <p:nvSpPr>
          <p:cNvPr id="6" name="Scroll: Horizontal 5">
            <a:extLst>
              <a:ext uri="{FF2B5EF4-FFF2-40B4-BE49-F238E27FC236}">
                <a16:creationId xmlns:a16="http://schemas.microsoft.com/office/drawing/2014/main" id="{4450542F-08F9-4292-9E01-D111C4CB793D}"/>
              </a:ext>
            </a:extLst>
          </p:cNvPr>
          <p:cNvSpPr/>
          <p:nvPr/>
        </p:nvSpPr>
        <p:spPr>
          <a:xfrm>
            <a:off x="8484972" y="-156519"/>
            <a:ext cx="3707027" cy="2413687"/>
          </a:xfrm>
          <a:prstGeom prst="horizontalScroll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Get out this from yesterday.</a:t>
            </a:r>
          </a:p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Now do the same thing for </a:t>
            </a:r>
            <a:r>
              <a:rPr lang="en-US" sz="2800" u="sng" dirty="0">
                <a:solidFill>
                  <a:schemeClr val="bg2">
                    <a:lumMod val="10000"/>
                  </a:schemeClr>
                </a:solidFill>
              </a:rPr>
              <a:t>Page 2</a:t>
            </a:r>
          </a:p>
        </p:txBody>
      </p:sp>
    </p:spTree>
    <p:extLst>
      <p:ext uri="{BB962C8B-B14F-4D97-AF65-F5344CB8AC3E}">
        <p14:creationId xmlns:p14="http://schemas.microsoft.com/office/powerpoint/2010/main" val="987151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204507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1103313" y="1181100"/>
            <a:ext cx="4396338" cy="576262"/>
          </a:xfrm>
        </p:spPr>
        <p:txBody>
          <a:bodyPr/>
          <a:lstStyle/>
          <a:p>
            <a:r>
              <a:rPr lang="en-US" dirty="0"/>
              <a:t>Seats &amp; Names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1103312" y="1971675"/>
            <a:ext cx="4396339" cy="4284663"/>
          </a:xfrm>
        </p:spPr>
        <p:txBody>
          <a:bodyPr>
            <a:normAutofit lnSpcReduction="10000"/>
          </a:bodyPr>
          <a:lstStyle/>
          <a:p>
            <a:endParaRPr lang="en-US" dirty="0"/>
          </a:p>
          <a:p>
            <a:endParaRPr lang="en-US" dirty="0"/>
          </a:p>
          <a:p>
            <a:r>
              <a:rPr lang="en-US" dirty="0"/>
              <a:t>Name you want to be called</a:t>
            </a:r>
          </a:p>
          <a:p>
            <a:endParaRPr lang="en-US" dirty="0"/>
          </a:p>
          <a:p>
            <a:r>
              <a:rPr lang="en-US" dirty="0"/>
              <a:t>Hometown</a:t>
            </a:r>
          </a:p>
          <a:p>
            <a:endParaRPr lang="en-US" dirty="0"/>
          </a:p>
          <a:p>
            <a:r>
              <a:rPr lang="en-US" dirty="0"/>
              <a:t>Pets, Travel, Something few people know</a:t>
            </a:r>
          </a:p>
          <a:p>
            <a:endParaRPr lang="en-US" dirty="0"/>
          </a:p>
          <a:p>
            <a:r>
              <a:rPr lang="en-US" dirty="0"/>
              <a:t>Social Studies strength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7330894" y="892969"/>
            <a:ext cx="4396339" cy="576262"/>
          </a:xfrm>
        </p:spPr>
        <p:txBody>
          <a:bodyPr/>
          <a:lstStyle/>
          <a:p>
            <a:r>
              <a:rPr lang="en-US" dirty="0"/>
              <a:t>Remind.com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7492820" y="1971674"/>
            <a:ext cx="4396339" cy="4284663"/>
          </a:xfrm>
        </p:spPr>
        <p:txBody>
          <a:bodyPr/>
          <a:lstStyle/>
          <a:p>
            <a:r>
              <a:rPr lang="en-US" dirty="0"/>
              <a:t>APW1@93f8h2</a:t>
            </a:r>
          </a:p>
          <a:p>
            <a:endParaRPr lang="en-US" dirty="0"/>
          </a:p>
          <a:p>
            <a:r>
              <a:rPr lang="en-US" dirty="0"/>
              <a:t>APW2@akc44g7</a:t>
            </a:r>
          </a:p>
          <a:p>
            <a:endParaRPr lang="en-US" dirty="0"/>
          </a:p>
          <a:p>
            <a:r>
              <a:rPr lang="en-US" dirty="0"/>
              <a:t>APW4@chk7ag</a:t>
            </a:r>
          </a:p>
          <a:p>
            <a:endParaRPr lang="en-US" dirty="0"/>
          </a:p>
          <a:p>
            <a:r>
              <a:rPr lang="en-US" dirty="0"/>
              <a:t>APW5@337h4b</a:t>
            </a:r>
          </a:p>
          <a:p>
            <a:endParaRPr lang="en-US" dirty="0"/>
          </a:p>
          <a:p>
            <a:r>
              <a:rPr lang="en-US" dirty="0"/>
              <a:t>APW6@83f2a8</a:t>
            </a:r>
          </a:p>
        </p:txBody>
      </p:sp>
    </p:spTree>
    <p:extLst>
      <p:ext uri="{BB962C8B-B14F-4D97-AF65-F5344CB8AC3E}">
        <p14:creationId xmlns:p14="http://schemas.microsoft.com/office/powerpoint/2010/main" val="5928523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4134BBE-7F8B-4519-AA0E-1D778F3D6B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903" y="0"/>
            <a:ext cx="6030097" cy="6796215"/>
          </a:xfrm>
        </p:spPr>
        <p:txBody>
          <a:bodyPr>
            <a:normAutofit/>
          </a:bodyPr>
          <a:lstStyle/>
          <a:p>
            <a:r>
              <a:rPr lang="en-US" sz="2400" dirty="0"/>
              <a:t>To enroll in this section online, sign into</a:t>
            </a:r>
            <a:br>
              <a:rPr lang="en-US" sz="2400" dirty="0"/>
            </a:br>
            <a:r>
              <a:rPr lang="en-US" sz="2400" dirty="0"/>
              <a:t> </a:t>
            </a:r>
            <a:r>
              <a:rPr lang="en-US" dirty="0"/>
              <a:t>https://myap.collegeboard.org </a:t>
            </a:r>
            <a:br>
              <a:rPr lang="en-US" dirty="0"/>
            </a:br>
            <a:br>
              <a:rPr lang="en-US" dirty="0"/>
            </a:br>
            <a:r>
              <a:rPr lang="en-US" sz="2800" dirty="0"/>
              <a:t>and enter the section join code</a:t>
            </a:r>
            <a:br>
              <a:rPr lang="en-US" sz="2800" dirty="0"/>
            </a:br>
            <a:endParaRPr lang="en-US" sz="2800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DE2916-913A-4C04-A135-8D67622205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31662" y="312625"/>
            <a:ext cx="4754880" cy="822960"/>
          </a:xfrm>
        </p:spPr>
        <p:txBody>
          <a:bodyPr/>
          <a:lstStyle/>
          <a:p>
            <a:r>
              <a:rPr lang="en-US" dirty="0"/>
              <a:t>AP Classroom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D2E7B8-E4D7-49DF-9AC1-BDE1009D2BC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024128" y="5717058"/>
            <a:ext cx="1900304" cy="5923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F2B0AA1-1E9B-4002-BF64-A9023F2FE7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990888" y="137160"/>
            <a:ext cx="4754880" cy="82296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D00F33-95AA-4205-A838-C4B27C4484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275991" y="1042499"/>
            <a:ext cx="4754880" cy="5349240"/>
          </a:xfrm>
        </p:spPr>
        <p:txBody>
          <a:bodyPr/>
          <a:lstStyle/>
          <a:p>
            <a:r>
              <a:rPr lang="en-US" sz="4000" dirty="0">
                <a:solidFill>
                  <a:srgbClr val="0070C0"/>
                </a:solidFill>
              </a:rPr>
              <a:t>APW1		VZVJ2Y</a:t>
            </a:r>
          </a:p>
          <a:p>
            <a:r>
              <a:rPr lang="en-US" sz="4000" dirty="0">
                <a:solidFill>
                  <a:srgbClr val="0070C0"/>
                </a:solidFill>
              </a:rPr>
              <a:t>APW2		AAKJQV</a:t>
            </a:r>
          </a:p>
          <a:p>
            <a:r>
              <a:rPr lang="en-US" sz="4000" dirty="0">
                <a:solidFill>
                  <a:srgbClr val="0070C0"/>
                </a:solidFill>
              </a:rPr>
              <a:t>APW4		3G2PGX</a:t>
            </a:r>
          </a:p>
          <a:p>
            <a:r>
              <a:rPr lang="en-US" sz="4000" dirty="0">
                <a:solidFill>
                  <a:srgbClr val="0070C0"/>
                </a:solidFill>
              </a:rPr>
              <a:t>APW5		R96Y9A</a:t>
            </a:r>
          </a:p>
          <a:p>
            <a:r>
              <a:rPr lang="en-US" sz="4000" dirty="0">
                <a:solidFill>
                  <a:srgbClr val="0070C0"/>
                </a:solidFill>
              </a:rPr>
              <a:t>APW6		GV2E6K</a:t>
            </a:r>
          </a:p>
        </p:txBody>
      </p:sp>
    </p:spTree>
    <p:extLst>
      <p:ext uri="{BB962C8B-B14F-4D97-AF65-F5344CB8AC3E}">
        <p14:creationId xmlns:p14="http://schemas.microsoft.com/office/powerpoint/2010/main" val="31103735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8972" y="80391"/>
            <a:ext cx="9720072" cy="11963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8972" y="349466"/>
            <a:ext cx="4754880" cy="822960"/>
          </a:xfrm>
        </p:spPr>
        <p:txBody>
          <a:bodyPr/>
          <a:lstStyle/>
          <a:p>
            <a:r>
              <a:rPr lang="en-US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Website &amp; E-Mail addresses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3350" y="1552575"/>
            <a:ext cx="5417058" cy="4756785"/>
          </a:xfrm>
        </p:spPr>
        <p:txBody>
          <a:bodyPr/>
          <a:lstStyle/>
          <a:p>
            <a:endParaRPr lang="en-US" dirty="0"/>
          </a:p>
          <a:p>
            <a:r>
              <a:rPr lang="en-US" sz="3200" dirty="0">
                <a:hlinkClick r:id="rId2"/>
              </a:rPr>
              <a:t>www.gcsnc.com/Grimsley_High</a:t>
            </a:r>
            <a:endParaRPr lang="en-US" sz="3200" dirty="0"/>
          </a:p>
          <a:p>
            <a:r>
              <a:rPr lang="en-US" sz="3200" dirty="0"/>
              <a:t>Staff directory</a:t>
            </a:r>
          </a:p>
          <a:p>
            <a:r>
              <a:rPr lang="en-US" sz="3200" dirty="0"/>
              <a:t>Joseph Hill </a:t>
            </a:r>
          </a:p>
          <a:p>
            <a:endParaRPr lang="en-US" sz="3200" dirty="0"/>
          </a:p>
          <a:p>
            <a:r>
              <a:rPr lang="en-US" sz="3200" dirty="0"/>
              <a:t>hillj2@gcsnc.com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2363" y="349466"/>
            <a:ext cx="4754880" cy="822960"/>
          </a:xfrm>
        </p:spPr>
        <p:txBody>
          <a:bodyPr>
            <a:normAutofit/>
          </a:bodyPr>
          <a:lstStyle/>
          <a:p>
            <a:r>
              <a:rPr lang="en-US" sz="2800" b="1" dirty="0"/>
              <a:t>Textbooks   order yours </a:t>
            </a:r>
            <a:r>
              <a:rPr lang="en-US" sz="2800" b="1" u="sng" dirty="0"/>
              <a:t>today</a:t>
            </a:r>
          </a:p>
        </p:txBody>
      </p:sp>
      <p:pic>
        <p:nvPicPr>
          <p:cNvPr id="10" name="Content Placeholder 9" descr="A large body of water&#10;&#10;Description automatically generated">
            <a:extLst>
              <a:ext uri="{FF2B5EF4-FFF2-40B4-BE49-F238E27FC236}">
                <a16:creationId xmlns:a16="http://schemas.microsoft.com/office/drawing/2014/main" id="{1BA42BDF-CF3C-4CDE-A2E1-179967A6323F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7694141" y="934264"/>
            <a:ext cx="4580237" cy="2748049"/>
          </a:xfr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0C77C26-0F19-4A09-9544-4D99F2F7767B}"/>
              </a:ext>
            </a:extLst>
          </p:cNvPr>
          <p:cNvSpPr/>
          <p:nvPr/>
        </p:nvSpPr>
        <p:spPr>
          <a:xfrm>
            <a:off x="6362363" y="3682313"/>
            <a:ext cx="6096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dirty="0">
                <a:hlinkClick r:id="rId4"/>
              </a:rPr>
              <a:t>https://www.perfectionlearning.com/social-studies/advanced-placement/world-history-ap-exam.html</a:t>
            </a:r>
            <a:endParaRPr lang="en-US" dirty="0"/>
          </a:p>
          <a:p>
            <a:endParaRPr lang="en-US" dirty="0"/>
          </a:p>
          <a:p>
            <a:r>
              <a:rPr lang="en-US" dirty="0"/>
              <a:t>in stock September 15 </a:t>
            </a:r>
          </a:p>
        </p:txBody>
      </p:sp>
    </p:spTree>
    <p:extLst>
      <p:ext uri="{BB962C8B-B14F-4D97-AF65-F5344CB8AC3E}">
        <p14:creationId xmlns:p14="http://schemas.microsoft.com/office/powerpoint/2010/main" val="746301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Expectations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1) Behavior</a:t>
            </a:r>
            <a:r>
              <a:rPr lang="en-US" dirty="0">
                <a:sym typeface="Wingdings" panose="05000000000000000000" pitchFamily="2" charset="2"/>
              </a:rPr>
              <a:t> class room rules &amp; consequences</a:t>
            </a:r>
          </a:p>
          <a:p>
            <a:pPr marL="128016" lvl="1" indent="0">
              <a:buNone/>
            </a:pPr>
            <a:r>
              <a:rPr lang="en-US" dirty="0">
                <a:sym typeface="Wingdings" panose="05000000000000000000" pitchFamily="2" charset="2"/>
              </a:rPr>
              <a:t>	* phones, charging, etc. this is your warning &amp; SI Pass  Room 100</a:t>
            </a:r>
          </a:p>
          <a:p>
            <a:pPr marL="128016" lvl="1" indent="0">
              <a:buNone/>
            </a:pPr>
            <a:r>
              <a:rPr lang="en-US" dirty="0">
                <a:sym typeface="Wingdings" panose="05000000000000000000" pitchFamily="2" charset="2"/>
              </a:rPr>
              <a:t>	* be on time, be present (the gift and power of this moment) </a:t>
            </a:r>
          </a:p>
          <a:p>
            <a:pPr marL="128016" lvl="1" indent="0">
              <a:buNone/>
            </a:pPr>
            <a:endParaRPr lang="en-US" dirty="0">
              <a:sym typeface="Wingdings" panose="05000000000000000000" pitchFamily="2" charset="2"/>
            </a:endParaRPr>
          </a:p>
          <a:p>
            <a:pPr marL="128016" lvl="1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2) Mind Set  mental toughness, perseverance</a:t>
            </a:r>
          </a:p>
          <a:p>
            <a:pPr marL="128016" lvl="1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	* this will get you through the tough times ahead</a:t>
            </a:r>
          </a:p>
          <a:p>
            <a:pPr marL="128016" lvl="1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	* dealing with stress  depressed and anxious: the Power of Right Now</a:t>
            </a:r>
          </a:p>
          <a:p>
            <a:pPr marL="128016" lvl="1" indent="0">
              <a:buNone/>
            </a:pPr>
            <a:endParaRPr lang="en-US" sz="2200" dirty="0">
              <a:sym typeface="Wingdings" panose="05000000000000000000" pitchFamily="2" charset="2"/>
            </a:endParaRPr>
          </a:p>
          <a:p>
            <a:pPr marL="128016" lvl="1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3) Academic Structure  What do you really mean when you say “I studied”?</a:t>
            </a:r>
          </a:p>
          <a:p>
            <a:pPr marL="128016" lvl="1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	* Time management</a:t>
            </a:r>
          </a:p>
          <a:p>
            <a:pPr marL="128016" lvl="1" indent="0">
              <a:buNone/>
            </a:pPr>
            <a:r>
              <a:rPr lang="en-US" sz="2200" dirty="0">
                <a:sym typeface="Wingdings" panose="05000000000000000000" pitchFamily="2" charset="2"/>
              </a:rPr>
              <a:t>	* Functional Workspace  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3025545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Breakout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Reflect and write on your slip</a:t>
            </a:r>
          </a:p>
          <a:p>
            <a:endParaRPr lang="en-US" dirty="0"/>
          </a:p>
          <a:p>
            <a:r>
              <a:rPr lang="en-US" dirty="0"/>
              <a:t>Find 2 or 3 others, share &amp; discuss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915799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89916"/>
            <a:ext cx="9720072" cy="119634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419100"/>
            <a:ext cx="9720073" cy="5890260"/>
          </a:xfrm>
        </p:spPr>
        <p:txBody>
          <a:bodyPr>
            <a:normAutofit/>
          </a:bodyPr>
          <a:lstStyle/>
          <a:p>
            <a:pPr algn="ctr"/>
            <a:r>
              <a:rPr lang="en-US" sz="7000" dirty="0"/>
              <a:t>Define “Studying”</a:t>
            </a:r>
          </a:p>
          <a:p>
            <a:pPr algn="ctr"/>
            <a:endParaRPr lang="en-US" sz="7000" dirty="0"/>
          </a:p>
          <a:p>
            <a:pPr algn="ctr"/>
            <a:endParaRPr lang="en-US" sz="7000" dirty="0"/>
          </a:p>
          <a:p>
            <a:pPr algn="ctr"/>
            <a:r>
              <a:rPr lang="en-US" sz="7000" dirty="0"/>
              <a:t>IDEAL Workplace</a:t>
            </a:r>
          </a:p>
          <a:p>
            <a:pPr algn="ctr"/>
            <a:endParaRPr lang="en-US" sz="7000" dirty="0"/>
          </a:p>
        </p:txBody>
      </p:sp>
    </p:spTree>
    <p:extLst>
      <p:ext uri="{BB962C8B-B14F-4D97-AF65-F5344CB8AC3E}">
        <p14:creationId xmlns:p14="http://schemas.microsoft.com/office/powerpoint/2010/main" val="25142318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99CB38"/>
      </a:accent1>
      <a:accent2>
        <a:srgbClr val="63A537"/>
      </a:accent2>
      <a:accent3>
        <a:srgbClr val="E6D024"/>
      </a:accent3>
      <a:accent4>
        <a:srgbClr val="CC9700"/>
      </a:accent4>
      <a:accent5>
        <a:srgbClr val="4EB3CF"/>
      </a:accent5>
      <a:accent6>
        <a:srgbClr val="378DA6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29F68FFC-748B-4FC3-BF39-7F84A6D5840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1903</TotalTime>
  <Words>1659</Words>
  <Application>Microsoft Office PowerPoint</Application>
  <PresentationFormat>Widescreen</PresentationFormat>
  <Paragraphs>231</Paragraphs>
  <Slides>32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32</vt:i4>
      </vt:variant>
    </vt:vector>
  </HeadingPairs>
  <TitlesOfParts>
    <vt:vector size="37" baseType="lpstr">
      <vt:lpstr>Brush Script MT</vt:lpstr>
      <vt:lpstr>Tw Cen MT</vt:lpstr>
      <vt:lpstr>Tw Cen MT Condensed</vt:lpstr>
      <vt:lpstr>Wingdings 3</vt:lpstr>
      <vt:lpstr>Integral</vt:lpstr>
      <vt:lpstr>Welcome Back</vt:lpstr>
      <vt:lpstr>Orientation  Day 1: class foundation  Day 2: course foundation</vt:lpstr>
      <vt:lpstr>Today       day 1</vt:lpstr>
      <vt:lpstr>PowerPoint Presentation</vt:lpstr>
      <vt:lpstr>To enroll in this section online, sign into  https://myap.collegeboard.org   and enter the section join code </vt:lpstr>
      <vt:lpstr>PowerPoint Presentation</vt:lpstr>
      <vt:lpstr>Expectations</vt:lpstr>
      <vt:lpstr>Breakout</vt:lpstr>
      <vt:lpstr>PowerPoint Presentation</vt:lpstr>
      <vt:lpstr>PowerPoint Presentation</vt:lpstr>
      <vt:lpstr>PowerPoint Presentation</vt:lpstr>
      <vt:lpstr>PowerPoint Presentation</vt:lpstr>
      <vt:lpstr>Summer assessments</vt:lpstr>
      <vt:lpstr> 8 Geographical Regions</vt:lpstr>
      <vt:lpstr>Orientation        Day 2</vt:lpstr>
      <vt:lpstr>Reflect</vt:lpstr>
      <vt:lpstr>THEMES, PERIODS, AND SKILLS</vt:lpstr>
      <vt:lpstr>Six HISTORICAL THEMES </vt:lpstr>
      <vt:lpstr>HUMANS AND THE ENVIRONMENT (ENV)</vt:lpstr>
      <vt:lpstr>CULTURAL DEVELOPMENTS AND INTERACTIONS  (CDI)</vt:lpstr>
      <vt:lpstr>   GOVERNANCE (GOV)</vt:lpstr>
      <vt:lpstr>      ECONOMIC SYSTEMS (ECN)</vt:lpstr>
      <vt:lpstr>SOCIAL INTERACTIONS AND ORGANIZATION (SIO)</vt:lpstr>
      <vt:lpstr>TECHNOLOGY AND INNOVATION (TEC)</vt:lpstr>
      <vt:lpstr>Get to know the 6 Themes of WHAP Group Assignment </vt:lpstr>
      <vt:lpstr>PowerPoint Presentation</vt:lpstr>
      <vt:lpstr>NINE HISTORICAL UNITS; FOUR CHRONOLOGICAL ERAS</vt:lpstr>
      <vt:lpstr>SIX HISTORICAL THINKING SKILLS (HTS)</vt:lpstr>
      <vt:lpstr>Skills 2 &amp; 3: ANALYZING EVIDENCE: CONTENT AND SOURCING</vt:lpstr>
      <vt:lpstr>Skill 6: ARGUMENTATION</vt:lpstr>
      <vt:lpstr>Reasoning Processes</vt:lpstr>
      <vt:lpstr> 8 Geographical Regions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THEMES, PERIODS, AND SKILLS</dc:title>
  <dc:creator>Chris Omer</dc:creator>
  <cp:lastModifiedBy>Hill, Joseph F</cp:lastModifiedBy>
  <cp:revision>52</cp:revision>
  <cp:lastPrinted>2018-08-21T13:47:45Z</cp:lastPrinted>
  <dcterms:created xsi:type="dcterms:W3CDTF">2018-08-11T16:16:13Z</dcterms:created>
  <dcterms:modified xsi:type="dcterms:W3CDTF">2019-08-15T19:46:11Z</dcterms:modified>
</cp:coreProperties>
</file>